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Quattrocento Sans"/>
      <p:regular r:id="rId21"/>
      <p:bold r:id="rId22"/>
      <p:italic r:id="rId23"/>
      <p:boldItalic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QuattrocentoSans-bold.fntdata"/><Relationship Id="rId21" Type="http://schemas.openxmlformats.org/officeDocument/2006/relationships/font" Target="fonts/QuattrocentoSans-regular.fntdata"/><Relationship Id="rId24" Type="http://schemas.openxmlformats.org/officeDocument/2006/relationships/font" Target="fonts/QuattrocentoSans-boldItalic.fntdata"/><Relationship Id="rId23" Type="http://schemas.openxmlformats.org/officeDocument/2006/relationships/font" Target="fonts/Quattrocento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</a:t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</a:t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</a:t>
            </a:r>
            <a:endParaRPr/>
          </a:p>
        </p:txBody>
      </p:sp>
      <p:sp>
        <p:nvSpPr>
          <p:cNvPr id="43" name="Shape 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</a:t>
            </a:r>
            <a:endParaRPr/>
          </a:p>
        </p:txBody>
      </p:sp>
      <p:sp>
        <p:nvSpPr>
          <p:cNvPr id="63" name="Shape 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</a:t>
            </a:r>
            <a:endParaRPr/>
          </a:p>
        </p:txBody>
      </p:sp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“dibs”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-Gunnar-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“dibs”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-Gunnar-</a:t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“dibs”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-Gunnar-</a:t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</a:t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Yang</a:t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标题幻灯片">
  <p:cSld name="1_标题幻灯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自定义版式">
  <p:cSld name="自定义版式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标题幻灯片">
  <p:cSld name="2_标题幻灯片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body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2" type="body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Shape 11"/>
          <p:cNvSpPr/>
          <p:nvPr>
            <p:ph idx="3" type="pic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标题幻灯片">
  <p:cSld name="3_标题幻灯片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背景图片素材</a:t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sz="10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2600" y="1993900"/>
            <a:ext cx="33020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 rot="10800000">
            <a:off x="6654800" y="1777596"/>
            <a:ext cx="3657600" cy="3657600"/>
          </a:xfrm>
          <a:prstGeom prst="ellipse">
            <a:avLst/>
          </a:prstGeom>
          <a:gradFill>
            <a:gsLst>
              <a:gs pos="0">
                <a:srgbClr val="BFBFBF"/>
              </a:gs>
              <a:gs pos="12000">
                <a:srgbClr val="BFBFBF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标题幻灯片">
  <p:cSld name="4_标题幻灯片">
    <p:bg>
      <p:bgPr>
        <a:solidFill>
          <a:srgbClr val="E73A1C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440603" y="759873"/>
            <a:ext cx="662361" cy="37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标注</a:t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572589" y="759873"/>
            <a:ext cx="1402001" cy="3453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字体使用 </a:t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行距</a:t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背景图片出处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声明</a:t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4153010" y="759873"/>
            <a:ext cx="7074345" cy="423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英文 Century Gothic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中文 微软雅黑</a:t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正文 1.3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cn.bing.com</a:t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3"/>
              <a:buFont typeface="Century Gothic"/>
              <a:buNone/>
            </a:pPr>
            <a:r>
              <a:rPr b="0" i="0" lang="en-US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本网站所提供的任何信息内容（包括但不限于 </a:t>
            </a:r>
            <a:r>
              <a:rPr b="0" i="0" lang="en-US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PPT </a:t>
            </a:r>
            <a:r>
              <a:rPr b="0" i="0" lang="en-US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模板、</a:t>
            </a:r>
            <a:r>
              <a:rPr b="0" i="0" lang="en-US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Word </a:t>
            </a:r>
            <a:r>
              <a:rPr b="0" i="0" lang="en-US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文档、</a:t>
            </a:r>
            <a:r>
              <a:rPr b="0" i="0" lang="en-US" sz="1333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Excel </a:t>
            </a:r>
            <a:r>
              <a:rPr b="0" i="0" lang="en-US" sz="1333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图表、图片素材等）均受《中华人民共和国著作权法》、《信息网络传播权保护条例》及其他适用的法律法规的保护，未经权利人书面明确授权，信息内容的任何部分(包括图片或图表)不得被全部或部分的复制、传播、销售，否则将承担法律责任。</a:t>
            </a:r>
            <a:endParaRPr b="0" i="0" sz="1333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sz="1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标题幻灯片">
  <p:cSld name="5_标题幻灯片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点击</a:t>
            </a:r>
            <a:r>
              <a:rPr lang="en-US" sz="1333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Logo</a:t>
            </a:r>
            <a:r>
              <a:rPr lang="en-US" sz="1333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获取更多优质模板（放映模式）</a:t>
            </a:r>
            <a:endParaRPr sz="1333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" name="Shape 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227832"/>
            <a:ext cx="3048000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3539229" y="656454"/>
            <a:ext cx="5030005" cy="5035106"/>
          </a:xfrm>
          <a:prstGeom prst="ellipse">
            <a:avLst/>
          </a:prstGeom>
          <a:gradFill>
            <a:gsLst>
              <a:gs pos="0">
                <a:srgbClr val="939393"/>
              </a:gs>
              <a:gs pos="50000">
                <a:srgbClr val="D5D5D5"/>
              </a:gs>
              <a:gs pos="100000">
                <a:schemeClr val="lt1"/>
              </a:gs>
            </a:gsLst>
            <a:lin ang="2700000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0" name="Shape 30"/>
          <p:cNvGrpSpPr/>
          <p:nvPr/>
        </p:nvGrpSpPr>
        <p:grpSpPr>
          <a:xfrm>
            <a:off x="1200014" y="-1467105"/>
            <a:ext cx="9792516" cy="9792514"/>
            <a:chOff x="1459831" y="-1207169"/>
            <a:chExt cx="9272338" cy="9272336"/>
          </a:xfrm>
        </p:grpSpPr>
        <p:sp>
          <p:nvSpPr>
            <p:cNvPr id="31" name="Shape 31"/>
            <p:cNvSpPr/>
            <p:nvPr/>
          </p:nvSpPr>
          <p:spPr>
            <a:xfrm>
              <a:off x="3127810" y="460810"/>
              <a:ext cx="5936380" cy="5936380"/>
            </a:xfrm>
            <a:prstGeom prst="ellipse">
              <a:avLst/>
            </a:prstGeom>
            <a:noFill/>
            <a:ln cap="flat" cmpd="sng" w="28575">
              <a:solidFill>
                <a:srgbClr val="F6F9F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2865182" y="3208083"/>
              <a:ext cx="441834" cy="441834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380032" y="601433"/>
              <a:ext cx="441834" cy="441834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flipH="1">
              <a:off x="7380032" y="5814733"/>
              <a:ext cx="441834" cy="441834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Shape 35"/>
            <p:cNvSpPr txBox="1"/>
            <p:nvPr/>
          </p:nvSpPr>
          <p:spPr>
            <a:xfrm>
              <a:off x="3682135" y="2537853"/>
              <a:ext cx="4827730" cy="1369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Exploring Uber/taxi data</a:t>
              </a:r>
              <a:endParaRPr b="0" i="0" sz="4400" u="none" cap="none" strike="noStrike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6" name="Shape 36"/>
            <p:cNvCxnSpPr/>
            <p:nvPr/>
          </p:nvCxnSpPr>
          <p:spPr>
            <a:xfrm>
              <a:off x="4316012" y="1808838"/>
              <a:ext cx="3480872" cy="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" name="Shape 37"/>
            <p:cNvSpPr/>
            <p:nvPr/>
          </p:nvSpPr>
          <p:spPr>
            <a:xfrm>
              <a:off x="1459831" y="-1207169"/>
              <a:ext cx="9272338" cy="9272336"/>
            </a:xfrm>
            <a:prstGeom prst="ellipse">
              <a:avLst/>
            </a:prstGeom>
            <a:noFill/>
            <a:ln cap="flat" cmpd="sng" w="28575">
              <a:solidFill>
                <a:srgbClr val="F6F9F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8" name="Shape 38"/>
          <p:cNvSpPr/>
          <p:nvPr/>
        </p:nvSpPr>
        <p:spPr>
          <a:xfrm>
            <a:off x="4613223" y="5763798"/>
            <a:ext cx="2965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BY Group 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4765623" y="1226618"/>
            <a:ext cx="2965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Case 3 Uber Case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Shape 40"/>
          <p:cNvSpPr txBox="1"/>
          <p:nvPr/>
        </p:nvSpPr>
        <p:spPr>
          <a:xfrm>
            <a:off x="11269401" y="6273225"/>
            <a:ext cx="107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0" y="5467610"/>
            <a:ext cx="12192000" cy="16937"/>
            <a:chOff x="0" y="3428999"/>
            <a:chExt cx="12192000" cy="16937"/>
          </a:xfrm>
        </p:grpSpPr>
        <p:cxnSp>
          <p:nvCxnSpPr>
            <p:cNvPr id="188" name="Shape 188"/>
            <p:cNvCxnSpPr/>
            <p:nvPr/>
          </p:nvCxnSpPr>
          <p:spPr>
            <a:xfrm>
              <a:off x="0" y="3445936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Shape 189"/>
            <p:cNvCxnSpPr/>
            <p:nvPr/>
          </p:nvCxnSpPr>
          <p:spPr>
            <a:xfrm>
              <a:off x="0" y="3428999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0" name="Shape 190"/>
          <p:cNvGrpSpPr/>
          <p:nvPr/>
        </p:nvGrpSpPr>
        <p:grpSpPr>
          <a:xfrm>
            <a:off x="0" y="2042961"/>
            <a:ext cx="12192000" cy="16937"/>
            <a:chOff x="0" y="3428999"/>
            <a:chExt cx="12192000" cy="16937"/>
          </a:xfrm>
        </p:grpSpPr>
        <p:cxnSp>
          <p:nvCxnSpPr>
            <p:cNvPr id="191" name="Shape 191"/>
            <p:cNvCxnSpPr/>
            <p:nvPr/>
          </p:nvCxnSpPr>
          <p:spPr>
            <a:xfrm>
              <a:off x="0" y="3445936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" name="Shape 192"/>
            <p:cNvCxnSpPr/>
            <p:nvPr/>
          </p:nvCxnSpPr>
          <p:spPr>
            <a:xfrm>
              <a:off x="0" y="3428999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3" name="Shape 193"/>
          <p:cNvGrpSpPr/>
          <p:nvPr/>
        </p:nvGrpSpPr>
        <p:grpSpPr>
          <a:xfrm>
            <a:off x="315445" y="260265"/>
            <a:ext cx="919549" cy="919549"/>
            <a:chOff x="4056234" y="1384583"/>
            <a:chExt cx="4088700" cy="4088700"/>
          </a:xfrm>
        </p:grpSpPr>
        <p:sp>
          <p:nvSpPr>
            <p:cNvPr id="194" name="Shape 194"/>
            <p:cNvSpPr/>
            <p:nvPr/>
          </p:nvSpPr>
          <p:spPr>
            <a:xfrm>
              <a:off x="4500033" y="1833033"/>
              <a:ext cx="3192000" cy="3192000"/>
            </a:xfrm>
            <a:prstGeom prst="ellipse">
              <a:avLst/>
            </a:prstGeom>
            <a:solidFill>
              <a:srgbClr val="F492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10800000">
              <a:off x="5613846" y="2946845"/>
              <a:ext cx="964200" cy="9642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4056234" y="1384583"/>
              <a:ext cx="4088700" cy="408870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3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97" name="Shape 197"/>
          <p:cNvSpPr txBox="1"/>
          <p:nvPr/>
        </p:nvSpPr>
        <p:spPr>
          <a:xfrm>
            <a:off x="11269401" y="6273225"/>
            <a:ext cx="107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485900" y="494425"/>
            <a:ext cx="10343700" cy="584700"/>
          </a:xfrm>
          <a:prstGeom prst="rect">
            <a:avLst/>
          </a:prstGeom>
          <a:solidFill>
            <a:srgbClr val="124C5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Post-game spatial plotting of </a:t>
            </a:r>
            <a:r>
              <a:rPr b="1" lang="en-US" sz="3200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Knicks</a:t>
            </a: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b="1" lang="en-US" sz="3200">
                <a:solidFill>
                  <a:srgbClr val="8E7CC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Nets </a:t>
            </a:r>
            <a:r>
              <a:rPr b="1" lang="en-US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fans</a:t>
            </a: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3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25" y="1326300"/>
            <a:ext cx="9801753" cy="53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Shape 204"/>
          <p:cNvGrpSpPr/>
          <p:nvPr/>
        </p:nvGrpSpPr>
        <p:grpSpPr>
          <a:xfrm>
            <a:off x="0" y="5467610"/>
            <a:ext cx="12192000" cy="16937"/>
            <a:chOff x="0" y="3428999"/>
            <a:chExt cx="12192000" cy="16937"/>
          </a:xfrm>
        </p:grpSpPr>
        <p:cxnSp>
          <p:nvCxnSpPr>
            <p:cNvPr id="205" name="Shape 205"/>
            <p:cNvCxnSpPr/>
            <p:nvPr/>
          </p:nvCxnSpPr>
          <p:spPr>
            <a:xfrm>
              <a:off x="0" y="3445936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Shape 206"/>
            <p:cNvCxnSpPr/>
            <p:nvPr/>
          </p:nvCxnSpPr>
          <p:spPr>
            <a:xfrm>
              <a:off x="0" y="3428999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7" name="Shape 207"/>
          <p:cNvGrpSpPr/>
          <p:nvPr/>
        </p:nvGrpSpPr>
        <p:grpSpPr>
          <a:xfrm>
            <a:off x="0" y="2042961"/>
            <a:ext cx="12192000" cy="16937"/>
            <a:chOff x="0" y="3428999"/>
            <a:chExt cx="12192000" cy="16937"/>
          </a:xfrm>
        </p:grpSpPr>
        <p:cxnSp>
          <p:nvCxnSpPr>
            <p:cNvPr id="208" name="Shape 208"/>
            <p:cNvCxnSpPr/>
            <p:nvPr/>
          </p:nvCxnSpPr>
          <p:spPr>
            <a:xfrm>
              <a:off x="0" y="3445936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Shape 209"/>
            <p:cNvCxnSpPr/>
            <p:nvPr/>
          </p:nvCxnSpPr>
          <p:spPr>
            <a:xfrm>
              <a:off x="0" y="3428999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0" name="Shape 210"/>
          <p:cNvGrpSpPr/>
          <p:nvPr/>
        </p:nvGrpSpPr>
        <p:grpSpPr>
          <a:xfrm>
            <a:off x="315445" y="260265"/>
            <a:ext cx="919549" cy="919549"/>
            <a:chOff x="4056234" y="1384583"/>
            <a:chExt cx="4088700" cy="4088700"/>
          </a:xfrm>
        </p:grpSpPr>
        <p:sp>
          <p:nvSpPr>
            <p:cNvPr id="211" name="Shape 211"/>
            <p:cNvSpPr/>
            <p:nvPr/>
          </p:nvSpPr>
          <p:spPr>
            <a:xfrm>
              <a:off x="4500033" y="1833033"/>
              <a:ext cx="3192000" cy="3192000"/>
            </a:xfrm>
            <a:prstGeom prst="ellipse">
              <a:avLst/>
            </a:prstGeom>
            <a:solidFill>
              <a:srgbClr val="F492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 rot="10800000">
              <a:off x="5613846" y="2946845"/>
              <a:ext cx="964200" cy="9642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 rot="10800000">
              <a:off x="4056234" y="1384583"/>
              <a:ext cx="4088700" cy="408870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3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14" name="Shape 214"/>
          <p:cNvSpPr txBox="1"/>
          <p:nvPr/>
        </p:nvSpPr>
        <p:spPr>
          <a:xfrm>
            <a:off x="11269401" y="6273225"/>
            <a:ext cx="107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1485900" y="494425"/>
            <a:ext cx="8942700" cy="584700"/>
          </a:xfrm>
          <a:prstGeom prst="rect">
            <a:avLst/>
          </a:prstGeom>
          <a:solidFill>
            <a:srgbClr val="124C5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Pre/Post-game</a:t>
            </a: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comparison on </a:t>
            </a:r>
            <a:r>
              <a:rPr b="1" lang="en-US" sz="3200">
                <a:solidFill>
                  <a:srgbClr val="8E7CC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Nets</a:t>
            </a: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fans 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75" y="1305725"/>
            <a:ext cx="9879999" cy="536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Shape 221"/>
          <p:cNvGrpSpPr/>
          <p:nvPr/>
        </p:nvGrpSpPr>
        <p:grpSpPr>
          <a:xfrm>
            <a:off x="313170" y="260308"/>
            <a:ext cx="921593" cy="921593"/>
            <a:chOff x="4056234" y="1384583"/>
            <a:chExt cx="4088700" cy="4088700"/>
          </a:xfrm>
        </p:grpSpPr>
        <p:sp>
          <p:nvSpPr>
            <p:cNvPr id="222" name="Shape 222"/>
            <p:cNvSpPr/>
            <p:nvPr/>
          </p:nvSpPr>
          <p:spPr>
            <a:xfrm>
              <a:off x="4500033" y="1833033"/>
              <a:ext cx="3192000" cy="3192000"/>
            </a:xfrm>
            <a:prstGeom prst="ellipse">
              <a:avLst/>
            </a:prstGeom>
            <a:solidFill>
              <a:srgbClr val="124C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5613846" y="2946845"/>
              <a:ext cx="964200" cy="9642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 rot="10800000">
              <a:off x="4056234" y="1384583"/>
              <a:ext cx="4088700" cy="408870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3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25" name="Shape 225"/>
          <p:cNvSpPr txBox="1"/>
          <p:nvPr/>
        </p:nvSpPr>
        <p:spPr>
          <a:xfrm>
            <a:off x="11269401" y="6273225"/>
            <a:ext cx="107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572625" y="1570473"/>
            <a:ext cx="10295400" cy="5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➔"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 Ratio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◆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defined as: tip_amount / total_amount 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(other than tips)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➔"/>
            </a:pPr>
            <a:r>
              <a:rPr lang="en-US" sz="2800">
                <a:latin typeface="Century Gothic"/>
                <a:ea typeface="Century Gothic"/>
                <a:cs typeface="Century Gothic"/>
                <a:sym typeface="Century Gothic"/>
              </a:rPr>
              <a:t>Focusing on trips with card payment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cash: 0 tips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➔"/>
            </a:pPr>
            <a:r>
              <a:rPr lang="en-US" sz="2800">
                <a:latin typeface="Century Gothic"/>
                <a:ea typeface="Century Gothic"/>
                <a:cs typeface="Century Gothic"/>
                <a:sym typeface="Century Gothic"/>
              </a:rPr>
              <a:t>Capture the game result 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(Win or Lose)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➔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Plot Bar Chart to compare the result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1405275" y="260300"/>
            <a:ext cx="253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 Setup</a:t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5336900" y="260300"/>
            <a:ext cx="1931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Querying</a:t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8785300" y="260300"/>
            <a:ext cx="172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Spatial Plotting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8785300" y="1245500"/>
            <a:ext cx="1722900" cy="92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 Analysis</a:t>
            </a:r>
            <a:endParaRPr/>
          </a:p>
        </p:txBody>
      </p:sp>
      <p:cxnSp>
        <p:nvCxnSpPr>
          <p:cNvPr id="231" name="Shape 231"/>
          <p:cNvCxnSpPr>
            <a:stCxn id="227" idx="3"/>
            <a:endCxn id="228" idx="1"/>
          </p:cNvCxnSpPr>
          <p:nvPr/>
        </p:nvCxnSpPr>
        <p:spPr>
          <a:xfrm>
            <a:off x="3943875" y="752900"/>
            <a:ext cx="1392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Shape 232"/>
          <p:cNvCxnSpPr>
            <a:stCxn id="228" idx="3"/>
            <a:endCxn id="229" idx="1"/>
          </p:cNvCxnSpPr>
          <p:nvPr/>
        </p:nvCxnSpPr>
        <p:spPr>
          <a:xfrm>
            <a:off x="7268600" y="752900"/>
            <a:ext cx="151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Shape 233"/>
          <p:cNvCxnSpPr>
            <a:stCxn id="228" idx="3"/>
            <a:endCxn id="230" idx="1"/>
          </p:cNvCxnSpPr>
          <p:nvPr/>
        </p:nvCxnSpPr>
        <p:spPr>
          <a:xfrm>
            <a:off x="7268600" y="752900"/>
            <a:ext cx="1516800" cy="95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Shape 238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239" name="Shape 239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42" name="Shape 242"/>
          <p:cNvSpPr txBox="1"/>
          <p:nvPr/>
        </p:nvSpPr>
        <p:spPr>
          <a:xfrm>
            <a:off x="11269401" y="6273225"/>
            <a:ext cx="107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485888" y="494431"/>
            <a:ext cx="2624404" cy="584759"/>
          </a:xfrm>
          <a:prstGeom prst="rect">
            <a:avLst/>
          </a:prstGeom>
          <a:solidFill>
            <a:srgbClr val="124C5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 Analysis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462" y="1181900"/>
            <a:ext cx="6219125" cy="39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125" y="1529651"/>
            <a:ext cx="6593301" cy="419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Shape 250"/>
          <p:cNvGrpSpPr/>
          <p:nvPr/>
        </p:nvGrpSpPr>
        <p:grpSpPr>
          <a:xfrm>
            <a:off x="313170" y="260308"/>
            <a:ext cx="921593" cy="921593"/>
            <a:chOff x="4056234" y="1384583"/>
            <a:chExt cx="4088700" cy="4088700"/>
          </a:xfrm>
        </p:grpSpPr>
        <p:sp>
          <p:nvSpPr>
            <p:cNvPr id="251" name="Shape 251"/>
            <p:cNvSpPr/>
            <p:nvPr/>
          </p:nvSpPr>
          <p:spPr>
            <a:xfrm>
              <a:off x="4500033" y="1833033"/>
              <a:ext cx="3192000" cy="3192000"/>
            </a:xfrm>
            <a:prstGeom prst="ellipse">
              <a:avLst/>
            </a:prstGeom>
            <a:solidFill>
              <a:srgbClr val="124C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 rot="10800000">
              <a:off x="5613846" y="2946845"/>
              <a:ext cx="964200" cy="9642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 rot="10800000">
              <a:off x="4056234" y="1384583"/>
              <a:ext cx="4088700" cy="408870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3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4" name="Shape 254"/>
          <p:cNvSpPr txBox="1"/>
          <p:nvPr/>
        </p:nvSpPr>
        <p:spPr>
          <a:xfrm>
            <a:off x="11269401" y="6273225"/>
            <a:ext cx="107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1485888" y="494431"/>
            <a:ext cx="2624400" cy="584700"/>
          </a:xfrm>
          <a:prstGeom prst="rect">
            <a:avLst/>
          </a:prstGeom>
          <a:solidFill>
            <a:srgbClr val="124C5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 Analysis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75" y="1405499"/>
            <a:ext cx="6480151" cy="421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Shape 261"/>
          <p:cNvGrpSpPr/>
          <p:nvPr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262" name="Shape 26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F492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5" name="Shape 265"/>
          <p:cNvSpPr txBox="1"/>
          <p:nvPr/>
        </p:nvSpPr>
        <p:spPr>
          <a:xfrm>
            <a:off x="11269401" y="6273225"/>
            <a:ext cx="107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485902" y="494425"/>
            <a:ext cx="2892900" cy="584700"/>
          </a:xfrm>
          <a:prstGeom prst="rect">
            <a:avLst/>
          </a:prstGeom>
          <a:solidFill>
            <a:srgbClr val="124C5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Conclusions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557332" y="1329830"/>
            <a:ext cx="10909200" cy="4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➔"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Billions of NYC Taxi/Uber data enable data exploration in all aspects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➔"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Spatial plotting of pre-game GPS_pickups and post-game GPS_dropoffs enable visualization of fans habitants/advertising targets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➔"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Yorkers tend to tip more when their home team win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2961427" y="294427"/>
            <a:ext cx="6269146" cy="6269146"/>
          </a:xfrm>
          <a:prstGeom prst="ellipse">
            <a:avLst/>
          </a:prstGeom>
          <a:noFill/>
          <a:ln cap="flat" cmpd="sng" w="28575">
            <a:solidFill>
              <a:srgbClr val="F6F9F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Shape 273"/>
          <p:cNvSpPr/>
          <p:nvPr/>
        </p:nvSpPr>
        <p:spPr>
          <a:xfrm flipH="1">
            <a:off x="2684077" y="3195699"/>
            <a:ext cx="466601" cy="466601"/>
          </a:xfrm>
          <a:prstGeom prst="ellipse">
            <a:avLst/>
          </a:prstGeom>
          <a:gradFill>
            <a:gsLst>
              <a:gs pos="0">
                <a:srgbClr val="BFBFBF"/>
              </a:gs>
              <a:gs pos="12000">
                <a:srgbClr val="BFBFBF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Shape 274"/>
          <p:cNvSpPr/>
          <p:nvPr/>
        </p:nvSpPr>
        <p:spPr>
          <a:xfrm flipH="1">
            <a:off x="7452009" y="442933"/>
            <a:ext cx="466601" cy="466601"/>
          </a:xfrm>
          <a:prstGeom prst="ellipse">
            <a:avLst/>
          </a:prstGeom>
          <a:gradFill>
            <a:gsLst>
              <a:gs pos="0">
                <a:srgbClr val="BFBFBF"/>
              </a:gs>
              <a:gs pos="12000">
                <a:srgbClr val="BFBFBF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Shape 275"/>
          <p:cNvSpPr/>
          <p:nvPr/>
        </p:nvSpPr>
        <p:spPr>
          <a:xfrm flipH="1">
            <a:off x="7452009" y="5948466"/>
            <a:ext cx="466601" cy="466601"/>
          </a:xfrm>
          <a:prstGeom prst="ellipse">
            <a:avLst/>
          </a:prstGeom>
          <a:gradFill>
            <a:gsLst>
              <a:gs pos="0">
                <a:srgbClr val="BFBFBF"/>
              </a:gs>
              <a:gs pos="12000">
                <a:srgbClr val="BFBFBF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cap="flat" cmpd="sng" w="28575">
            <a:solidFill>
              <a:srgbClr val="F6F9F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Shape 277"/>
          <p:cNvSpPr/>
          <p:nvPr/>
        </p:nvSpPr>
        <p:spPr>
          <a:xfrm rot="10800000">
            <a:off x="3848503" y="1181502"/>
            <a:ext cx="4494994" cy="4494994"/>
          </a:xfrm>
          <a:prstGeom prst="ellipse">
            <a:avLst/>
          </a:prstGeom>
          <a:gradFill>
            <a:gsLst>
              <a:gs pos="0">
                <a:srgbClr val="BFBFBF"/>
              </a:gs>
              <a:gs pos="12000">
                <a:srgbClr val="BFBFBF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4096092" y="2752859"/>
            <a:ext cx="3999813" cy="132343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DB70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THANKS</a:t>
            </a:r>
            <a:endParaRPr b="1" sz="8000">
              <a:solidFill>
                <a:srgbClr val="DB70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11269401" y="6273225"/>
            <a:ext cx="107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Shape 45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46" name="Shape 46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9" name="Shape 49"/>
          <p:cNvSpPr/>
          <p:nvPr/>
        </p:nvSpPr>
        <p:spPr>
          <a:xfrm>
            <a:off x="1335123" y="451832"/>
            <a:ext cx="44871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 &amp; Intro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263526" y="1901072"/>
            <a:ext cx="11628438" cy="4237261"/>
          </a:xfrm>
          <a:prstGeom prst="roundRect">
            <a:avLst>
              <a:gd fmla="val 9074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263525" y="1883804"/>
            <a:ext cx="11642926" cy="288202"/>
          </a:xfrm>
          <a:prstGeom prst="rect">
            <a:avLst/>
          </a:prstGeom>
          <a:solidFill>
            <a:srgbClr val="DB70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2353733" y="1407334"/>
            <a:ext cx="0" cy="942472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lg" w="lg" type="oval"/>
          </a:ln>
        </p:spPr>
      </p:cxnSp>
      <p:cxnSp>
        <p:nvCxnSpPr>
          <p:cNvPr id="53" name="Shape 53"/>
          <p:cNvCxnSpPr/>
          <p:nvPr/>
        </p:nvCxnSpPr>
        <p:spPr>
          <a:xfrm>
            <a:off x="9897533" y="1407334"/>
            <a:ext cx="0" cy="942472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lg" w="lg" type="oval"/>
          </a:ln>
        </p:spPr>
      </p:cxnSp>
      <p:sp>
        <p:nvSpPr>
          <p:cNvPr id="54" name="Shape 54"/>
          <p:cNvSpPr/>
          <p:nvPr/>
        </p:nvSpPr>
        <p:spPr>
          <a:xfrm>
            <a:off x="0" y="1283006"/>
            <a:ext cx="12268199" cy="2486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sx="96000" rotWithShape="0" algn="t" dir="5400000" dist="38100" sy="96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11269401" y="6273225"/>
            <a:ext cx="107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787920" y="2658946"/>
            <a:ext cx="99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Sports Stadiums in New York                                                  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00" y="2981900"/>
            <a:ext cx="447675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>
            <a:off x="4952125" y="3650475"/>
            <a:ext cx="2171400" cy="94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5018350" y="3977625"/>
            <a:ext cx="1870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Plenty Taxi Data</a:t>
            </a:r>
            <a:endParaRPr sz="1800"/>
          </a:p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725" y="2908450"/>
            <a:ext cx="4487124" cy="257141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Shape 65"/>
          <p:cNvGrpSpPr/>
          <p:nvPr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66" name="Shape 66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F492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9" name="Shape 69"/>
          <p:cNvSpPr/>
          <p:nvPr/>
        </p:nvSpPr>
        <p:spPr>
          <a:xfrm>
            <a:off x="1485888" y="494431"/>
            <a:ext cx="10479118" cy="584759"/>
          </a:xfrm>
          <a:prstGeom prst="rect">
            <a:avLst/>
          </a:prstGeom>
          <a:solidFill>
            <a:srgbClr val="124C5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Spatial distribution of 5000 Uber pickups in Apr, 2014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11269401" y="6273225"/>
            <a:ext cx="107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9619" y="1079190"/>
            <a:ext cx="6516825" cy="439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012" y="1816349"/>
            <a:ext cx="6186275" cy="439414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134725" y="5322025"/>
            <a:ext cx="6022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source: FiveThirtyEight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Shape 78"/>
          <p:cNvGrpSpPr/>
          <p:nvPr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79" name="Shape 79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F492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82" name="Shape 82"/>
          <p:cNvSpPr/>
          <p:nvPr/>
        </p:nvSpPr>
        <p:spPr>
          <a:xfrm>
            <a:off x="1485888" y="494431"/>
            <a:ext cx="5751863" cy="584759"/>
          </a:xfrm>
          <a:prstGeom prst="rect">
            <a:avLst/>
          </a:prstGeom>
          <a:solidFill>
            <a:srgbClr val="124C5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 Day Data Exploration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11269401" y="6273225"/>
            <a:ext cx="107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572957" y="1329755"/>
            <a:ext cx="10909294" cy="49434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➔"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do fans come and go? 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➔"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do fans work and live? 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➔"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Tipping pattern on different game results?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Shape 89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90" name="Shape 90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3" name="Shape 93"/>
          <p:cNvSpPr txBox="1"/>
          <p:nvPr/>
        </p:nvSpPr>
        <p:spPr>
          <a:xfrm>
            <a:off x="11269401" y="6273225"/>
            <a:ext cx="107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485899" y="494425"/>
            <a:ext cx="3183900" cy="584700"/>
          </a:xfrm>
          <a:prstGeom prst="rect">
            <a:avLst/>
          </a:prstGeom>
          <a:solidFill>
            <a:srgbClr val="124C5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064275" y="2396525"/>
            <a:ext cx="253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 Setup</a:t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4995900" y="2396525"/>
            <a:ext cx="1931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Querying</a:t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8444300" y="2396525"/>
            <a:ext cx="172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Spatial Plotting</a:t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444300" y="3381725"/>
            <a:ext cx="17229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 Analysis</a:t>
            </a:r>
            <a:endParaRPr/>
          </a:p>
        </p:txBody>
      </p:sp>
      <p:cxnSp>
        <p:nvCxnSpPr>
          <p:cNvPr id="99" name="Shape 99"/>
          <p:cNvCxnSpPr>
            <a:stCxn id="95" idx="3"/>
            <a:endCxn id="96" idx="1"/>
          </p:cNvCxnSpPr>
          <p:nvPr/>
        </p:nvCxnSpPr>
        <p:spPr>
          <a:xfrm>
            <a:off x="3602875" y="2889125"/>
            <a:ext cx="1392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Shape 100"/>
          <p:cNvCxnSpPr>
            <a:stCxn id="96" idx="3"/>
            <a:endCxn id="97" idx="1"/>
          </p:cNvCxnSpPr>
          <p:nvPr/>
        </p:nvCxnSpPr>
        <p:spPr>
          <a:xfrm>
            <a:off x="6927600" y="2889125"/>
            <a:ext cx="151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Shape 101"/>
          <p:cNvCxnSpPr>
            <a:stCxn id="96" idx="3"/>
            <a:endCxn id="98" idx="1"/>
          </p:cNvCxnSpPr>
          <p:nvPr/>
        </p:nvCxnSpPr>
        <p:spPr>
          <a:xfrm>
            <a:off x="6927600" y="2889125"/>
            <a:ext cx="1516800" cy="95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25" y="3381725"/>
            <a:ext cx="1392900" cy="13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236" y="3453193"/>
            <a:ext cx="2347025" cy="132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5525" y="2531625"/>
            <a:ext cx="921575" cy="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5776" y="4303321"/>
            <a:ext cx="1859949" cy="8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313170" y="260308"/>
            <a:ext cx="921593" cy="921593"/>
            <a:chOff x="4056234" y="1384583"/>
            <a:chExt cx="4088700" cy="4088700"/>
          </a:xfrm>
        </p:grpSpPr>
        <p:sp>
          <p:nvSpPr>
            <p:cNvPr id="111" name="Shape 111"/>
            <p:cNvSpPr/>
            <p:nvPr/>
          </p:nvSpPr>
          <p:spPr>
            <a:xfrm>
              <a:off x="4500033" y="1833033"/>
              <a:ext cx="3192000" cy="3192000"/>
            </a:xfrm>
            <a:prstGeom prst="ellipse">
              <a:avLst/>
            </a:prstGeom>
            <a:solidFill>
              <a:srgbClr val="124C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rot="10800000">
              <a:off x="5613846" y="2946845"/>
              <a:ext cx="964200" cy="9642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4056234" y="1384583"/>
              <a:ext cx="4088700" cy="408870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3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4" name="Shape 114"/>
          <p:cNvSpPr txBox="1"/>
          <p:nvPr/>
        </p:nvSpPr>
        <p:spPr>
          <a:xfrm>
            <a:off x="11269401" y="6273225"/>
            <a:ext cx="107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1405275" y="260300"/>
            <a:ext cx="2538600" cy="98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 Setup</a:t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5336900" y="260300"/>
            <a:ext cx="1931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Querying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8785300" y="260300"/>
            <a:ext cx="172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Spatial Plotting</a:t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8785300" y="1245500"/>
            <a:ext cx="17229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 Analysis</a:t>
            </a:r>
            <a:endParaRPr/>
          </a:p>
        </p:txBody>
      </p:sp>
      <p:cxnSp>
        <p:nvCxnSpPr>
          <p:cNvPr id="119" name="Shape 119"/>
          <p:cNvCxnSpPr>
            <a:stCxn id="115" idx="3"/>
            <a:endCxn id="116" idx="1"/>
          </p:cNvCxnSpPr>
          <p:nvPr/>
        </p:nvCxnSpPr>
        <p:spPr>
          <a:xfrm>
            <a:off x="3943875" y="752900"/>
            <a:ext cx="1392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Shape 120"/>
          <p:cNvCxnSpPr>
            <a:stCxn id="116" idx="3"/>
            <a:endCxn id="117" idx="1"/>
          </p:cNvCxnSpPr>
          <p:nvPr/>
        </p:nvCxnSpPr>
        <p:spPr>
          <a:xfrm>
            <a:off x="7268600" y="752900"/>
            <a:ext cx="151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Shape 121"/>
          <p:cNvCxnSpPr>
            <a:stCxn id="116" idx="3"/>
            <a:endCxn id="118" idx="1"/>
          </p:cNvCxnSpPr>
          <p:nvPr/>
        </p:nvCxnSpPr>
        <p:spPr>
          <a:xfrm>
            <a:off x="7268600" y="752900"/>
            <a:ext cx="1516800" cy="95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2" name="Shape 122"/>
          <p:cNvGrpSpPr/>
          <p:nvPr/>
        </p:nvGrpSpPr>
        <p:grpSpPr>
          <a:xfrm>
            <a:off x="838800" y="2981725"/>
            <a:ext cx="2066700" cy="2093250"/>
            <a:chOff x="1909175" y="2167100"/>
            <a:chExt cx="2066700" cy="2093250"/>
          </a:xfrm>
        </p:grpSpPr>
        <p:pic>
          <p:nvPicPr>
            <p:cNvPr id="123" name="Shape 1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0025" y="2167100"/>
              <a:ext cx="1905000" cy="169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Shape 124"/>
            <p:cNvSpPr txBox="1"/>
            <p:nvPr/>
          </p:nvSpPr>
          <p:spPr>
            <a:xfrm>
              <a:off x="1909175" y="3862550"/>
              <a:ext cx="20667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Google Cloud Compute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single instance</a:t>
              </a:r>
              <a:endParaRPr/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16gb ram</a:t>
              </a:r>
              <a:endParaRPr/>
            </a:p>
            <a:p>
              <a:pPr indent="-317500" lvl="0" marL="45720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300gb disk</a:t>
              </a:r>
              <a:endParaRPr/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4297577" y="3238762"/>
            <a:ext cx="2848350" cy="1836213"/>
            <a:chOff x="3878252" y="2424137"/>
            <a:chExt cx="2848350" cy="1836213"/>
          </a:xfrm>
        </p:grpSpPr>
        <p:pic>
          <p:nvPicPr>
            <p:cNvPr id="126" name="Shape 1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78252" y="2424137"/>
              <a:ext cx="2848350" cy="143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Shape 127"/>
            <p:cNvSpPr txBox="1"/>
            <p:nvPr/>
          </p:nvSpPr>
          <p:spPr>
            <a:xfrm>
              <a:off x="4269075" y="3862550"/>
              <a:ext cx="20667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300M taxi GPS tuples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2015 only</a:t>
              </a:r>
              <a:endParaRPr/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yellow/green only</a:t>
              </a:r>
              <a:endParaRPr/>
            </a:p>
          </p:txBody>
        </p:sp>
      </p:grpSp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9600" y="2989337"/>
            <a:ext cx="1628649" cy="168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8290575" y="4669575"/>
            <a:ext cx="20667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PostgreSQL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simple, quick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Shape 134"/>
          <p:cNvGrpSpPr/>
          <p:nvPr/>
        </p:nvGrpSpPr>
        <p:grpSpPr>
          <a:xfrm>
            <a:off x="313170" y="260308"/>
            <a:ext cx="921593" cy="921593"/>
            <a:chOff x="4056234" y="1384583"/>
            <a:chExt cx="4088700" cy="4088700"/>
          </a:xfrm>
        </p:grpSpPr>
        <p:sp>
          <p:nvSpPr>
            <p:cNvPr id="135" name="Shape 135"/>
            <p:cNvSpPr/>
            <p:nvPr/>
          </p:nvSpPr>
          <p:spPr>
            <a:xfrm>
              <a:off x="4500033" y="1833033"/>
              <a:ext cx="3192000" cy="3192000"/>
            </a:xfrm>
            <a:prstGeom prst="ellipse">
              <a:avLst/>
            </a:prstGeom>
            <a:solidFill>
              <a:srgbClr val="124C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 rot="10800000">
              <a:off x="5613846" y="2946845"/>
              <a:ext cx="964200" cy="9642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 rot="10800000">
              <a:off x="4056234" y="1384583"/>
              <a:ext cx="4088700" cy="408870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3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8" name="Shape 138"/>
          <p:cNvSpPr txBox="1"/>
          <p:nvPr/>
        </p:nvSpPr>
        <p:spPr>
          <a:xfrm>
            <a:off x="11269401" y="6273225"/>
            <a:ext cx="107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405275" y="260300"/>
            <a:ext cx="253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 Setup</a:t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5336900" y="260300"/>
            <a:ext cx="1931700" cy="98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Querying</a:t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8785300" y="260300"/>
            <a:ext cx="172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Spatial Plotting</a:t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8785300" y="1245500"/>
            <a:ext cx="17229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 Analysis</a:t>
            </a:r>
            <a:endParaRPr/>
          </a:p>
        </p:txBody>
      </p:sp>
      <p:cxnSp>
        <p:nvCxnSpPr>
          <p:cNvPr id="143" name="Shape 143"/>
          <p:cNvCxnSpPr>
            <a:stCxn id="139" idx="3"/>
            <a:endCxn id="140" idx="1"/>
          </p:cNvCxnSpPr>
          <p:nvPr/>
        </p:nvCxnSpPr>
        <p:spPr>
          <a:xfrm>
            <a:off x="3943875" y="752900"/>
            <a:ext cx="1392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Shape 144"/>
          <p:cNvCxnSpPr>
            <a:stCxn id="140" idx="3"/>
            <a:endCxn id="141" idx="1"/>
          </p:cNvCxnSpPr>
          <p:nvPr/>
        </p:nvCxnSpPr>
        <p:spPr>
          <a:xfrm>
            <a:off x="7268600" y="752900"/>
            <a:ext cx="151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Shape 145"/>
          <p:cNvCxnSpPr>
            <a:stCxn id="140" idx="3"/>
            <a:endCxn id="142" idx="1"/>
          </p:cNvCxnSpPr>
          <p:nvPr/>
        </p:nvCxnSpPr>
        <p:spPr>
          <a:xfrm>
            <a:off x="7268600" y="752900"/>
            <a:ext cx="1516800" cy="95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671" y="3675275"/>
            <a:ext cx="3130225" cy="17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4066900" y="3675275"/>
            <a:ext cx="64413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* FROM rides where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(GPS_LAT between LAT_MIN and LAT_MAX) </a:t>
            </a:r>
            <a:r>
              <a:rPr b="1" lang="en-US"/>
              <a:t>and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(GPS_LONG between LONG_MIN and LONG_MAX) </a:t>
            </a:r>
            <a:r>
              <a:rPr b="1" lang="en-US"/>
              <a:t>and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	</a:t>
            </a:r>
            <a:r>
              <a:rPr lang="en-US"/>
              <a:t>((DROP_TIME between GAME_1_START and GAME_1_END) </a:t>
            </a:r>
            <a:r>
              <a:rPr b="1" lang="en-US"/>
              <a:t>or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	</a:t>
            </a:r>
            <a:r>
              <a:rPr lang="en-US"/>
              <a:t> (DROP_TIME between GAME_2_START and GAME_2_END) </a:t>
            </a:r>
            <a:r>
              <a:rPr b="1" lang="en-US"/>
              <a:t>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…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(DROP_TIME between GAME_N_START and GAME_N_END))</a:t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936675" y="3038675"/>
            <a:ext cx="8980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Single, obnoxious query (kind-of)</a:t>
            </a:r>
            <a:endParaRPr b="1" sz="2100"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Shape 153"/>
          <p:cNvGrpSpPr/>
          <p:nvPr/>
        </p:nvGrpSpPr>
        <p:grpSpPr>
          <a:xfrm>
            <a:off x="313170" y="260308"/>
            <a:ext cx="921593" cy="921593"/>
            <a:chOff x="4056234" y="1384583"/>
            <a:chExt cx="4088700" cy="4088700"/>
          </a:xfrm>
        </p:grpSpPr>
        <p:sp>
          <p:nvSpPr>
            <p:cNvPr id="154" name="Shape 154"/>
            <p:cNvSpPr/>
            <p:nvPr/>
          </p:nvSpPr>
          <p:spPr>
            <a:xfrm>
              <a:off x="4500033" y="1833033"/>
              <a:ext cx="3192000" cy="3192000"/>
            </a:xfrm>
            <a:prstGeom prst="ellipse">
              <a:avLst/>
            </a:prstGeom>
            <a:solidFill>
              <a:srgbClr val="124C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 rot="10800000">
              <a:off x="5613846" y="2946845"/>
              <a:ext cx="964200" cy="9642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 rot="10800000">
              <a:off x="4056234" y="1384583"/>
              <a:ext cx="4088700" cy="408870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3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7" name="Shape 157"/>
          <p:cNvSpPr txBox="1"/>
          <p:nvPr/>
        </p:nvSpPr>
        <p:spPr>
          <a:xfrm>
            <a:off x="11269401" y="6273225"/>
            <a:ext cx="1077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1405275" y="260300"/>
            <a:ext cx="253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Database Setup</a:t>
            </a: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5336900" y="260300"/>
            <a:ext cx="1931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Querying</a:t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8785300" y="260300"/>
            <a:ext cx="1722900" cy="98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Spatial Plotting</a:t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8785300" y="1245500"/>
            <a:ext cx="17229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 Analysis</a:t>
            </a:r>
            <a:endParaRPr/>
          </a:p>
        </p:txBody>
      </p:sp>
      <p:cxnSp>
        <p:nvCxnSpPr>
          <p:cNvPr id="162" name="Shape 162"/>
          <p:cNvCxnSpPr>
            <a:stCxn id="158" idx="3"/>
            <a:endCxn id="159" idx="1"/>
          </p:cNvCxnSpPr>
          <p:nvPr/>
        </p:nvCxnSpPr>
        <p:spPr>
          <a:xfrm>
            <a:off x="3943875" y="752900"/>
            <a:ext cx="1392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Shape 163"/>
          <p:cNvCxnSpPr>
            <a:stCxn id="159" idx="3"/>
            <a:endCxn id="160" idx="1"/>
          </p:cNvCxnSpPr>
          <p:nvPr/>
        </p:nvCxnSpPr>
        <p:spPr>
          <a:xfrm>
            <a:off x="7268600" y="752900"/>
            <a:ext cx="151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Shape 164"/>
          <p:cNvCxnSpPr>
            <a:stCxn id="159" idx="3"/>
            <a:endCxn id="161" idx="1"/>
          </p:cNvCxnSpPr>
          <p:nvPr/>
        </p:nvCxnSpPr>
        <p:spPr>
          <a:xfrm>
            <a:off x="7268600" y="752900"/>
            <a:ext cx="1516800" cy="95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Shape 165"/>
          <p:cNvSpPr txBox="1"/>
          <p:nvPr/>
        </p:nvSpPr>
        <p:spPr>
          <a:xfrm>
            <a:off x="525425" y="2937200"/>
            <a:ext cx="77607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lang="en-US" sz="3000"/>
              <a:t>Visualize pre-game pickups and post-game dropoffs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lang="en-US" sz="3000"/>
              <a:t>Folium library (Python + Leaflet.js)</a:t>
            </a:r>
            <a:endParaRPr sz="3000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Shape 170"/>
          <p:cNvGrpSpPr/>
          <p:nvPr/>
        </p:nvGrpSpPr>
        <p:grpSpPr>
          <a:xfrm>
            <a:off x="0" y="5467610"/>
            <a:ext cx="12192000" cy="16937"/>
            <a:chOff x="0" y="3428999"/>
            <a:chExt cx="12192000" cy="16937"/>
          </a:xfrm>
        </p:grpSpPr>
        <p:cxnSp>
          <p:nvCxnSpPr>
            <p:cNvPr id="171" name="Shape 171"/>
            <p:cNvCxnSpPr/>
            <p:nvPr/>
          </p:nvCxnSpPr>
          <p:spPr>
            <a:xfrm>
              <a:off x="0" y="3445936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Shape 172"/>
            <p:cNvCxnSpPr/>
            <p:nvPr/>
          </p:nvCxnSpPr>
          <p:spPr>
            <a:xfrm>
              <a:off x="0" y="3428999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73" name="Shape 173"/>
          <p:cNvGrpSpPr/>
          <p:nvPr/>
        </p:nvGrpSpPr>
        <p:grpSpPr>
          <a:xfrm>
            <a:off x="0" y="2042961"/>
            <a:ext cx="12192000" cy="16937"/>
            <a:chOff x="0" y="3428999"/>
            <a:chExt cx="12192000" cy="16937"/>
          </a:xfrm>
        </p:grpSpPr>
        <p:cxnSp>
          <p:nvCxnSpPr>
            <p:cNvPr id="174" name="Shape 174"/>
            <p:cNvCxnSpPr/>
            <p:nvPr/>
          </p:nvCxnSpPr>
          <p:spPr>
            <a:xfrm>
              <a:off x="0" y="3445936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Shape 175"/>
            <p:cNvCxnSpPr/>
            <p:nvPr/>
          </p:nvCxnSpPr>
          <p:spPr>
            <a:xfrm>
              <a:off x="0" y="3428999"/>
              <a:ext cx="12192000" cy="0"/>
            </a:xfrm>
            <a:prstGeom prst="straightConnector1">
              <a:avLst/>
            </a:prstGeom>
            <a:noFill/>
            <a:ln cap="flat" cmpd="sng" w="2857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76" name="Shape 176"/>
          <p:cNvGrpSpPr/>
          <p:nvPr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177" name="Shape 177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F492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fmla="val 13901" name="adj"/>
              </a:avLst>
            </a:prstGeom>
            <a:gradFill>
              <a:gsLst>
                <a:gs pos="0">
                  <a:srgbClr val="BFBFBF"/>
                </a:gs>
                <a:gs pos="12000">
                  <a:srgbClr val="BFBFB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  <a:effectLst>
              <a:outerShdw blurRad="165100" rotWithShape="0" algn="t" dir="5400000" dist="88900">
                <a:srgbClr val="000000">
                  <a:alpha val="5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80" name="Shape 180"/>
          <p:cNvSpPr txBox="1"/>
          <p:nvPr/>
        </p:nvSpPr>
        <p:spPr>
          <a:xfrm>
            <a:off x="11269401" y="6273225"/>
            <a:ext cx="1077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WPI</a:t>
            </a:r>
            <a:endParaRPr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1485900" y="494425"/>
            <a:ext cx="10209000" cy="584700"/>
          </a:xfrm>
          <a:prstGeom prst="rect">
            <a:avLst/>
          </a:prstGeom>
          <a:solidFill>
            <a:srgbClr val="124C50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Pre-game spatial plotting</a:t>
            </a: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</a:t>
            </a:r>
            <a:r>
              <a:rPr b="1" lang="en-US" sz="3200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Knicks</a:t>
            </a: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b="1" lang="en-US" sz="3200">
                <a:solidFill>
                  <a:srgbClr val="8E7CC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Nets </a:t>
            </a:r>
            <a:r>
              <a:rPr b="1" lang="en-US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fans</a:t>
            </a:r>
            <a:endParaRPr b="1"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0" y="1274150"/>
            <a:ext cx="9955452" cy="542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